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69" r:id="rId16"/>
    <p:sldId id="270" r:id="rId17"/>
    <p:sldId id="272" r:id="rId18"/>
    <p:sldId id="273"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7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4"/>
    <a:srgbClr val="0000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116" d="100"/>
          <a:sy n="116" d="100"/>
        </p:scale>
        <p:origin x="138" y="360"/>
      </p:cViewPr>
      <p:guideLst>
        <p:guide orient="horz" pos="127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AF976933-255B-46AE-AC7A-AE36F2EB4B33}" type="datetimeFigureOut">
              <a:rPr lang="de-DE" smtClean="0"/>
              <a:t>05.01.2024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211324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F976933-255B-46AE-AC7A-AE36F2EB4B33}" type="datetimeFigureOut">
              <a:rPr lang="de-DE" smtClean="0"/>
              <a:t>05.01.2024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387642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AF976933-255B-46AE-AC7A-AE36F2EB4B33}" type="datetimeFigureOut">
              <a:rPr lang="de-DE" smtClean="0"/>
              <a:t>05.01.2024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381768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F976933-255B-46AE-AC7A-AE36F2EB4B33}" type="datetimeFigureOut">
              <a:rPr lang="de-DE" smtClean="0"/>
              <a:t>05.01.2024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190387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AF976933-255B-46AE-AC7A-AE36F2EB4B33}" type="datetimeFigureOut">
              <a:rPr lang="de-DE" smtClean="0"/>
              <a:t>05.01.2024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1047492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AF976933-255B-46AE-AC7A-AE36F2EB4B33}" type="datetimeFigureOut">
              <a:rPr lang="de-DE" smtClean="0"/>
              <a:t>05.01.2024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1371891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F976933-255B-46AE-AC7A-AE36F2EB4B33}" type="datetimeFigureOut">
              <a:rPr lang="de-DE" smtClean="0"/>
              <a:t>05.01.2024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2312634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AF976933-255B-46AE-AC7A-AE36F2EB4B33}" type="datetimeFigureOut">
              <a:rPr lang="de-DE" smtClean="0"/>
              <a:t>05.01.2024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1421396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AF976933-255B-46AE-AC7A-AE36F2EB4B33}" type="datetimeFigureOut">
              <a:rPr lang="de-DE" smtClean="0"/>
              <a:t>05.01.2024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2913412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F976933-255B-46AE-AC7A-AE36F2EB4B33}" type="datetimeFigureOut">
              <a:rPr lang="de-DE" smtClean="0"/>
              <a:t>05.01.2024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156085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F976933-255B-46AE-AC7A-AE36F2EB4B33}" type="datetimeFigureOut">
              <a:rPr lang="de-DE" smtClean="0"/>
              <a:t>05.01.2024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8E7B6AD-B7BD-4D5B-9616-2ADD2D183545}" type="slidenum">
              <a:rPr lang="de-DE" smtClean="0"/>
              <a:t>‹Nr.›</a:t>
            </a:fld>
            <a:endParaRPr lang="de-DE"/>
          </a:p>
        </p:txBody>
      </p:sp>
    </p:spTree>
    <p:extLst>
      <p:ext uri="{BB962C8B-B14F-4D97-AF65-F5344CB8AC3E}">
        <p14:creationId xmlns:p14="http://schemas.microsoft.com/office/powerpoint/2010/main" val="84945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976933-255B-46AE-AC7A-AE36F2EB4B33}" type="datetimeFigureOut">
              <a:rPr lang="de-DE" smtClean="0"/>
              <a:t>05.01.2024</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E7B6AD-B7BD-4D5B-9616-2ADD2D183545}" type="slidenum">
              <a:rPr lang="de-DE" smtClean="0"/>
              <a:t>‹Nr.›</a:t>
            </a:fld>
            <a:endParaRPr lang="de-DE"/>
          </a:p>
        </p:txBody>
      </p:sp>
    </p:spTree>
    <p:extLst>
      <p:ext uri="{BB962C8B-B14F-4D97-AF65-F5344CB8AC3E}">
        <p14:creationId xmlns:p14="http://schemas.microsoft.com/office/powerpoint/2010/main" val="3114975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921433"/>
            <a:ext cx="9144000" cy="2387600"/>
          </a:xfrm>
        </p:spPr>
        <p:txBody>
          <a:bodyPr>
            <a:normAutofit fontScale="90000"/>
          </a:bodyPr>
          <a:lstStyle/>
          <a:p>
            <a:r>
              <a:rPr lang="de-DE" dirty="0" smtClean="0"/>
              <a:t>Beispielvorlage für die Fallpräsentation für die Spezialistenprüfung der DGPro</a:t>
            </a:r>
            <a:endParaRPr lang="de-DE" dirty="0"/>
          </a:p>
        </p:txBody>
      </p:sp>
      <p:sp>
        <p:nvSpPr>
          <p:cNvPr id="4" name="Inhaltsplatzhalter 2"/>
          <p:cNvSpPr txBox="1">
            <a:spLocks/>
          </p:cNvSpPr>
          <p:nvPr/>
        </p:nvSpPr>
        <p:spPr>
          <a:xfrm>
            <a:off x="838200" y="4580742"/>
            <a:ext cx="10515600" cy="42330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i="1" dirty="0" smtClean="0"/>
              <a:t>Prof. Dr. Michael Eisenburger PhD</a:t>
            </a:r>
            <a:endParaRPr lang="de-DE" i="1" dirty="0"/>
          </a:p>
        </p:txBody>
      </p:sp>
      <p:sp>
        <p:nvSpPr>
          <p:cNvPr id="5" name="Inhaltsplatzhalter 2"/>
          <p:cNvSpPr txBox="1">
            <a:spLocks/>
          </p:cNvSpPr>
          <p:nvPr/>
        </p:nvSpPr>
        <p:spPr>
          <a:xfrm>
            <a:off x="1340708" y="6274057"/>
            <a:ext cx="10515600" cy="42330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de-DE" sz="1600" dirty="0" smtClean="0"/>
              <a:t>V1	05.01.2024</a:t>
            </a:r>
            <a:endParaRPr lang="de-DE" sz="1600" dirty="0"/>
          </a:p>
        </p:txBody>
      </p:sp>
      <p:pic>
        <p:nvPicPr>
          <p:cNvPr id="6"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213283" y="278284"/>
            <a:ext cx="2390775" cy="1276350"/>
          </a:xfrm>
          <a:prstGeom prst="rect">
            <a:avLst/>
          </a:prstGeom>
          <a:noFill/>
          <a:ln>
            <a:noFill/>
          </a:ln>
        </p:spPr>
      </p:pic>
      <p:sp>
        <p:nvSpPr>
          <p:cNvPr id="7" name="Textfeld 6"/>
          <p:cNvSpPr txBox="1"/>
          <p:nvPr/>
        </p:nvSpPr>
        <p:spPr>
          <a:xfrm>
            <a:off x="2743200" y="479411"/>
            <a:ext cx="8163698" cy="958660"/>
          </a:xfrm>
          <a:prstGeom prst="rect">
            <a:avLst/>
          </a:prstGeom>
          <a:noFill/>
        </p:spPr>
        <p:txBody>
          <a:bodyPr wrap="square" rtlCol="0">
            <a:spAutoFit/>
          </a:bodyPr>
          <a:lstStyle/>
          <a:p>
            <a:pPr>
              <a:lnSpc>
                <a:spcPct val="150000"/>
              </a:lnSpc>
            </a:pPr>
            <a:r>
              <a:rPr lang="de-DE" sz="2000" dirty="0">
                <a:solidFill>
                  <a:srgbClr val="000064"/>
                </a:solidFill>
                <a:latin typeface="Arial" panose="020B0604020202020204" pitchFamily="34" charset="0"/>
                <a:cs typeface="Arial" panose="020B0604020202020204" pitchFamily="34" charset="0"/>
              </a:rPr>
              <a:t>Deutsche Gesellschaft für </a:t>
            </a:r>
            <a:br>
              <a:rPr lang="de-DE" sz="2000" dirty="0">
                <a:solidFill>
                  <a:srgbClr val="000064"/>
                </a:solidFill>
                <a:latin typeface="Arial" panose="020B0604020202020204" pitchFamily="34" charset="0"/>
                <a:cs typeface="Arial" panose="020B0604020202020204" pitchFamily="34" charset="0"/>
              </a:rPr>
            </a:br>
            <a:r>
              <a:rPr lang="de-DE" sz="2000" dirty="0">
                <a:solidFill>
                  <a:srgbClr val="000064"/>
                </a:solidFill>
                <a:latin typeface="Arial" panose="020B0604020202020204" pitchFamily="34" charset="0"/>
                <a:cs typeface="Arial" panose="020B0604020202020204" pitchFamily="34" charset="0"/>
              </a:rPr>
              <a:t>Prothetische Zahnmedizin und Biomaterialen e.V.</a:t>
            </a:r>
          </a:p>
        </p:txBody>
      </p:sp>
    </p:spTree>
    <p:extLst>
      <p:ext uri="{BB962C8B-B14F-4D97-AF65-F5344CB8AC3E}">
        <p14:creationId xmlns:p14="http://schemas.microsoft.com/office/powerpoint/2010/main" val="261900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556951"/>
            <a:ext cx="10515600" cy="4885036"/>
          </a:xfrm>
        </p:spPr>
        <p:txBody>
          <a:bodyPr>
            <a:normAutofit/>
          </a:bodyPr>
          <a:lstStyle/>
          <a:p>
            <a:r>
              <a:rPr lang="de-DE" dirty="0" smtClean="0"/>
              <a:t>Diese </a:t>
            </a:r>
            <a:r>
              <a:rPr lang="de-DE" dirty="0"/>
              <a:t>V</a:t>
            </a:r>
            <a:r>
              <a:rPr lang="de-DE" dirty="0" smtClean="0"/>
              <a:t>orlage soll eine Hilfestellung für die Erstellung der eigenen Fallpräsentationen geben.</a:t>
            </a:r>
          </a:p>
          <a:p>
            <a:r>
              <a:rPr lang="de-DE" dirty="0" smtClean="0"/>
              <a:t>Das Layout kann selbstverständlich nach eigenen Vorstellungen bzw. Klinikvorgaben ausgestaltet werden.</a:t>
            </a:r>
          </a:p>
          <a:p>
            <a:r>
              <a:rPr lang="de-DE" dirty="0" smtClean="0"/>
              <a:t>Je nach Patientenfall können einzelne Aspekte auch ausführlicher dargestellt werden.</a:t>
            </a:r>
          </a:p>
          <a:p>
            <a:r>
              <a:rPr lang="de-DE" dirty="0" smtClean="0"/>
              <a:t>Informationen, die kontextbezogen keine Relevanz haben, brauchen nicht dargestellt werden.</a:t>
            </a:r>
          </a:p>
          <a:p>
            <a:r>
              <a:rPr lang="de-DE" dirty="0" smtClean="0"/>
              <a:t>Die Reihenfolge der Darstellung in der Präsentation darf von der im folgenden gezeigten Abfolge im Rahmen der Sinnhaftigkeit abweichen.</a:t>
            </a:r>
          </a:p>
          <a:p>
            <a:pPr lvl="0"/>
            <a:endParaRPr lang="de-DE" dirty="0" smtClean="0"/>
          </a:p>
          <a:p>
            <a:endParaRPr lang="de-DE" dirty="0"/>
          </a:p>
        </p:txBody>
      </p:sp>
      <p:sp>
        <p:nvSpPr>
          <p:cNvPr id="4" name="Titel 1"/>
          <p:cNvSpPr>
            <a:spLocks noGrp="1"/>
          </p:cNvSpPr>
          <p:nvPr>
            <p:ph type="title"/>
          </p:nvPr>
        </p:nvSpPr>
        <p:spPr>
          <a:xfrm>
            <a:off x="838200" y="365125"/>
            <a:ext cx="10515600" cy="1325563"/>
          </a:xfrm>
        </p:spPr>
        <p:txBody>
          <a:bodyPr/>
          <a:lstStyle/>
          <a:p>
            <a:r>
              <a:rPr lang="de-DE" dirty="0" smtClean="0"/>
              <a:t>Vorbemerkungen</a:t>
            </a:r>
            <a:endParaRPr lang="de-DE" dirty="0"/>
          </a:p>
        </p:txBody>
      </p:sp>
      <p:pic>
        <p:nvPicPr>
          <p:cNvPr id="6"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1800421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Vorbemerkungen</a:t>
            </a:r>
            <a:endParaRPr lang="de-DE" dirty="0"/>
          </a:p>
        </p:txBody>
      </p:sp>
      <p:sp>
        <p:nvSpPr>
          <p:cNvPr id="3" name="Inhaltsplatzhalter 2"/>
          <p:cNvSpPr>
            <a:spLocks noGrp="1"/>
          </p:cNvSpPr>
          <p:nvPr>
            <p:ph idx="1"/>
          </p:nvPr>
        </p:nvSpPr>
        <p:spPr>
          <a:xfrm>
            <a:off x="838200" y="1529063"/>
            <a:ext cx="10515600" cy="4351338"/>
          </a:xfrm>
        </p:spPr>
        <p:txBody>
          <a:bodyPr/>
          <a:lstStyle/>
          <a:p>
            <a:pPr lvl="0"/>
            <a:r>
              <a:rPr lang="de-DE" dirty="0" smtClean="0"/>
              <a:t>Vermeiden Sie überlange Präsentationen. Die Präsentation soll innerhalb von 15 Minuten vorgetragen werden.</a:t>
            </a:r>
          </a:p>
          <a:p>
            <a:pPr lvl="0"/>
            <a:r>
              <a:rPr lang="de-DE" dirty="0" smtClean="0"/>
              <a:t>Vermeiden Sie Doppelabbildungen, z.B. Modellfotos und intraorale Fotos in gleicher Darstellung. Ein intraorales Foto ist einem Modellfoto vorzuziehen.</a:t>
            </a:r>
          </a:p>
          <a:p>
            <a:r>
              <a:rPr lang="de-DE" dirty="0" smtClean="0"/>
              <a:t>Die Präsentation darf keine Patientennamen oder Geburtsdaten enthalten. Patienten dürfen auf den Abbildungen nicht wiederzuerkennen sein. Legen Sie z.B. einen Balken über den Bereich der Augen.</a:t>
            </a:r>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3097033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694638"/>
            <a:ext cx="10515600" cy="1325563"/>
          </a:xfrm>
        </p:spPr>
        <p:txBody>
          <a:bodyPr/>
          <a:lstStyle/>
          <a:p>
            <a:r>
              <a:rPr lang="de-DE" dirty="0" smtClean="0"/>
              <a:t>Fallpräsentation</a:t>
            </a:r>
            <a:br>
              <a:rPr lang="de-DE" dirty="0" smtClean="0"/>
            </a:br>
            <a:r>
              <a:rPr lang="de-DE" dirty="0" smtClean="0"/>
              <a:t>Festsitzender Zahnersatz</a:t>
            </a:r>
            <a:endParaRPr lang="de-DE" dirty="0"/>
          </a:p>
        </p:txBody>
      </p:sp>
      <p:sp>
        <p:nvSpPr>
          <p:cNvPr id="3" name="Inhaltsplatzhalter 2"/>
          <p:cNvSpPr>
            <a:spLocks noGrp="1"/>
          </p:cNvSpPr>
          <p:nvPr>
            <p:ph idx="1"/>
          </p:nvPr>
        </p:nvSpPr>
        <p:spPr>
          <a:xfrm>
            <a:off x="838200" y="2822404"/>
            <a:ext cx="10515600" cy="2087348"/>
          </a:xfrm>
        </p:spPr>
        <p:txBody>
          <a:bodyPr/>
          <a:lstStyle/>
          <a:p>
            <a:pPr marL="0" indent="0">
              <a:buNone/>
            </a:pPr>
            <a:r>
              <a:rPr lang="de-DE" dirty="0" smtClean="0"/>
              <a:t>Patient, 55 Jahre alt</a:t>
            </a:r>
          </a:p>
          <a:p>
            <a:pPr marL="0" indent="0">
              <a:buNone/>
            </a:pPr>
            <a:endParaRPr lang="de-DE" dirty="0"/>
          </a:p>
          <a:p>
            <a:pPr marL="0" indent="0">
              <a:buNone/>
            </a:pPr>
            <a:r>
              <a:rPr lang="de-DE" dirty="0" smtClean="0"/>
              <a:t>Dr. </a:t>
            </a:r>
            <a:r>
              <a:rPr lang="de-DE" dirty="0"/>
              <a:t>E</a:t>
            </a:r>
            <a:r>
              <a:rPr lang="de-DE" dirty="0" smtClean="0"/>
              <a:t>igener </a:t>
            </a:r>
            <a:r>
              <a:rPr lang="de-DE" dirty="0"/>
              <a:t>N</a:t>
            </a:r>
            <a:r>
              <a:rPr lang="de-DE" dirty="0" smtClean="0"/>
              <a:t>ame</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1253511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Stellen Sie folgende Punkte dar:</a:t>
            </a:r>
            <a:endParaRPr lang="de-DE" dirty="0"/>
          </a:p>
        </p:txBody>
      </p:sp>
      <p:sp>
        <p:nvSpPr>
          <p:cNvPr id="3" name="Inhaltsplatzhalter 2"/>
          <p:cNvSpPr>
            <a:spLocks noGrp="1"/>
          </p:cNvSpPr>
          <p:nvPr>
            <p:ph idx="1"/>
          </p:nvPr>
        </p:nvSpPr>
        <p:spPr>
          <a:xfrm>
            <a:off x="838200" y="1693817"/>
            <a:ext cx="10515600" cy="2112061"/>
          </a:xfrm>
        </p:spPr>
        <p:txBody>
          <a:bodyPr/>
          <a:lstStyle/>
          <a:p>
            <a:r>
              <a:rPr lang="de-DE" dirty="0" smtClean="0"/>
              <a:t>Allgemeine und spezielle Anamnese, Risikofaktoren</a:t>
            </a:r>
          </a:p>
          <a:p>
            <a:r>
              <a:rPr lang="de-DE" dirty="0" smtClean="0"/>
              <a:t>Ggf. Medikation</a:t>
            </a:r>
          </a:p>
          <a:p>
            <a:r>
              <a:rPr lang="de-DE" dirty="0" smtClean="0"/>
              <a:t>Hauptanliegen bzw. Patientenwusch, ggf. Realisierbarkeit</a:t>
            </a:r>
          </a:p>
          <a:p>
            <a:r>
              <a:rPr lang="de-DE" dirty="0" smtClean="0"/>
              <a:t>Patientenfotos extra- und intraoral, ggf. mit und ohne Zahnersatz</a:t>
            </a:r>
          </a:p>
        </p:txBody>
      </p:sp>
      <p:sp>
        <p:nvSpPr>
          <p:cNvPr id="4" name="Rechteck 3"/>
          <p:cNvSpPr/>
          <p:nvPr/>
        </p:nvSpPr>
        <p:spPr>
          <a:xfrm>
            <a:off x="838200" y="4151870"/>
            <a:ext cx="10515600" cy="1477328"/>
          </a:xfrm>
          <a:prstGeom prst="rect">
            <a:avLst/>
          </a:prstGeom>
          <a:solidFill>
            <a:schemeClr val="bg1">
              <a:lumMod val="85000"/>
            </a:schemeClr>
          </a:solidFill>
        </p:spPr>
        <p:txBody>
          <a:bodyPr wrap="square">
            <a:spAutoFit/>
          </a:bodyPr>
          <a:lstStyle/>
          <a:p>
            <a:pPr algn="just"/>
            <a:r>
              <a:rPr lang="de-DE" dirty="0" smtClean="0"/>
              <a:t>Hinweis:</a:t>
            </a:r>
          </a:p>
          <a:p>
            <a:pPr algn="just"/>
            <a:r>
              <a:rPr lang="de-DE" dirty="0" smtClean="0"/>
              <a:t>Vermeiden Sie unnötig viele Fotos. Die Abbildungen sollen geeignet sein, relevante Informationen zu vermitteln. Überlegen Sie bei jedem Foto, ob es nur eine hübsche Illustration der Präsentation ist oder ob es wirklich neue Informationen liefert, die durch die anderen Abbildungen noch nicht dargestellt wurden.</a:t>
            </a:r>
          </a:p>
          <a:p>
            <a:pPr lvl="1" algn="just">
              <a:buFont typeface="Symbol" panose="05050102010706020507" pitchFamily="18" charset="2"/>
              <a:buChar char="-"/>
            </a:pPr>
            <a:endParaRPr lang="de-DE" dirty="0"/>
          </a:p>
        </p:txBody>
      </p:sp>
      <p:pic>
        <p:nvPicPr>
          <p:cNvPr id="5"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2111557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Befunde</a:t>
            </a:r>
            <a:endParaRPr lang="de-DE" dirty="0"/>
          </a:p>
        </p:txBody>
      </p:sp>
      <p:sp>
        <p:nvSpPr>
          <p:cNvPr id="3" name="Inhaltsplatzhalter 2"/>
          <p:cNvSpPr>
            <a:spLocks noGrp="1"/>
          </p:cNvSpPr>
          <p:nvPr>
            <p:ph idx="1"/>
          </p:nvPr>
        </p:nvSpPr>
        <p:spPr>
          <a:xfrm>
            <a:off x="838200" y="1693817"/>
            <a:ext cx="10515600" cy="3520732"/>
          </a:xfrm>
        </p:spPr>
        <p:txBody>
          <a:bodyPr>
            <a:normAutofit/>
          </a:bodyPr>
          <a:lstStyle/>
          <a:p>
            <a:r>
              <a:rPr lang="de-DE" dirty="0" smtClean="0"/>
              <a:t>Relevante extraorale Befunde</a:t>
            </a:r>
          </a:p>
          <a:p>
            <a:r>
              <a:rPr lang="de-DE" dirty="0" smtClean="0"/>
              <a:t>Ausführlicher intraoraler Befund</a:t>
            </a:r>
          </a:p>
          <a:p>
            <a:pPr lvl="1">
              <a:buFont typeface="Symbol" panose="05050102010706020507" pitchFamily="18" charset="2"/>
              <a:buChar char="-"/>
            </a:pPr>
            <a:r>
              <a:rPr lang="de-DE" dirty="0" smtClean="0"/>
              <a:t>Zahnbefund mit Angabe von Karies, PA-Erkrankungen, vorhandenem Zahnersatz und Behandlungsbedarf</a:t>
            </a:r>
          </a:p>
          <a:p>
            <a:pPr lvl="1">
              <a:buFont typeface="Symbol" panose="05050102010706020507" pitchFamily="18" charset="2"/>
              <a:buChar char="-"/>
            </a:pPr>
            <a:r>
              <a:rPr lang="de-DE" dirty="0" smtClean="0"/>
              <a:t>Situationsbezogen sollen </a:t>
            </a:r>
            <a:r>
              <a:rPr lang="de-DE" dirty="0" err="1"/>
              <a:t>parodontale</a:t>
            </a:r>
            <a:r>
              <a:rPr lang="de-DE" dirty="0"/>
              <a:t> Parameter wie z. B. Bluten auf Sondieren, Sondierungstiefen, </a:t>
            </a:r>
            <a:r>
              <a:rPr lang="de-DE" dirty="0" err="1" smtClean="0"/>
              <a:t>Attachmentverlust</a:t>
            </a:r>
            <a:r>
              <a:rPr lang="de-DE" dirty="0" smtClean="0"/>
              <a:t> </a:t>
            </a:r>
            <a:r>
              <a:rPr lang="de-DE" dirty="0"/>
              <a:t>und freiliegende </a:t>
            </a:r>
            <a:r>
              <a:rPr lang="de-DE" dirty="0" err="1" smtClean="0"/>
              <a:t>Furkationen</a:t>
            </a:r>
            <a:r>
              <a:rPr lang="de-DE" dirty="0" smtClean="0"/>
              <a:t> dargestellt werden.</a:t>
            </a:r>
          </a:p>
          <a:p>
            <a:pPr lvl="1">
              <a:buFont typeface="Symbol" panose="05050102010706020507" pitchFamily="18" charset="2"/>
              <a:buChar char="-"/>
            </a:pPr>
            <a:r>
              <a:rPr lang="de-DE" dirty="0" smtClean="0"/>
              <a:t>Die </a:t>
            </a:r>
            <a:r>
              <a:rPr lang="de-DE" dirty="0" err="1"/>
              <a:t>Mukosa</a:t>
            </a:r>
            <a:r>
              <a:rPr lang="de-DE" dirty="0"/>
              <a:t> zahnloser Kieferabschnitte, die sonstige Schleimhaut sowie die Mundhygiene </a:t>
            </a:r>
            <a:r>
              <a:rPr lang="de-DE" dirty="0" smtClean="0"/>
              <a:t>sollen beurteilt werden.</a:t>
            </a:r>
          </a:p>
        </p:txBody>
      </p:sp>
      <p:sp>
        <p:nvSpPr>
          <p:cNvPr id="4" name="Rechteck 3"/>
          <p:cNvSpPr/>
          <p:nvPr/>
        </p:nvSpPr>
        <p:spPr>
          <a:xfrm>
            <a:off x="838199" y="5346357"/>
            <a:ext cx="10184027" cy="1200329"/>
          </a:xfrm>
          <a:prstGeom prst="rect">
            <a:avLst/>
          </a:prstGeom>
          <a:solidFill>
            <a:schemeClr val="bg1">
              <a:lumMod val="85000"/>
            </a:schemeClr>
          </a:solidFill>
        </p:spPr>
        <p:txBody>
          <a:bodyPr wrap="square">
            <a:spAutoFit/>
          </a:bodyPr>
          <a:lstStyle/>
          <a:p>
            <a:r>
              <a:rPr lang="de-DE" dirty="0" smtClean="0"/>
              <a:t>Hinweis:</a:t>
            </a:r>
          </a:p>
          <a:p>
            <a:pPr algn="just"/>
            <a:r>
              <a:rPr lang="de-DE" dirty="0" smtClean="0"/>
              <a:t>Die Darstellung von Befunden kann in Tabellenform oder z.B. als Screenshot erfolgen. Befunde können auch handschriftlich auf einem Formblatt eingetragen werden und dann in einer oder mehreren Abbildungen eingescannt werden.</a:t>
            </a:r>
          </a:p>
        </p:txBody>
      </p:sp>
      <p:pic>
        <p:nvPicPr>
          <p:cNvPr id="5"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3530149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Funktionsbefund</a:t>
            </a:r>
            <a:endParaRPr lang="de-DE" dirty="0"/>
          </a:p>
        </p:txBody>
      </p:sp>
      <p:sp>
        <p:nvSpPr>
          <p:cNvPr id="3" name="Inhaltsplatzhalter 2"/>
          <p:cNvSpPr>
            <a:spLocks noGrp="1"/>
          </p:cNvSpPr>
          <p:nvPr>
            <p:ph idx="1"/>
          </p:nvPr>
        </p:nvSpPr>
        <p:spPr>
          <a:xfrm>
            <a:off x="838200" y="1702055"/>
            <a:ext cx="10515600" cy="4351338"/>
          </a:xfrm>
        </p:spPr>
        <p:txBody>
          <a:bodyPr/>
          <a:lstStyle/>
          <a:p>
            <a:r>
              <a:rPr lang="de-DE" dirty="0" smtClean="0"/>
              <a:t>Es </a:t>
            </a:r>
            <a:r>
              <a:rPr lang="de-DE" b="1" dirty="0" smtClean="0"/>
              <a:t>muss</a:t>
            </a:r>
            <a:r>
              <a:rPr lang="de-DE" dirty="0" smtClean="0"/>
              <a:t> mindestens ein CMD-Screening vorhanden sein.</a:t>
            </a:r>
          </a:p>
          <a:p>
            <a:r>
              <a:rPr lang="de-DE" dirty="0"/>
              <a:t>Der klinische Funktionsstatus der DGZMK </a:t>
            </a:r>
            <a:r>
              <a:rPr lang="de-DE" b="1" dirty="0"/>
              <a:t>muss</a:t>
            </a:r>
            <a:r>
              <a:rPr lang="de-DE" dirty="0"/>
              <a:t> bei situationsbezogener Indikation vollständig erhoben werden</a:t>
            </a:r>
            <a:r>
              <a:rPr lang="de-DE" dirty="0" smtClean="0"/>
              <a:t>.</a:t>
            </a:r>
          </a:p>
          <a:p>
            <a:r>
              <a:rPr lang="de-DE" dirty="0" smtClean="0"/>
              <a:t>Die Kontaktsituation bei </a:t>
            </a:r>
            <a:r>
              <a:rPr lang="de-DE" dirty="0" err="1" smtClean="0"/>
              <a:t>Okkusion</a:t>
            </a:r>
            <a:r>
              <a:rPr lang="de-DE" dirty="0" smtClean="0"/>
              <a:t> und Artikulation lässt sich schön in Tabellenform darstellen.</a:t>
            </a:r>
          </a:p>
          <a:p>
            <a:r>
              <a:rPr lang="de-DE" dirty="0" smtClean="0"/>
              <a:t>Zeigen Sie weitere Befunde zur Beurteilung der </a:t>
            </a:r>
            <a:r>
              <a:rPr lang="de-DE" dirty="0" err="1" smtClean="0"/>
              <a:t>okklusalen</a:t>
            </a:r>
            <a:r>
              <a:rPr lang="de-DE" dirty="0" smtClean="0"/>
              <a:t> Situation.</a:t>
            </a:r>
          </a:p>
          <a:p>
            <a:pPr marL="0" indent="0">
              <a:buNone/>
            </a:pPr>
            <a:endParaRPr lang="de-DE" dirty="0"/>
          </a:p>
          <a:p>
            <a:pPr marL="0" indent="0">
              <a:buNone/>
            </a:pPr>
            <a:endParaRPr lang="de-DE" dirty="0" smtClean="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1298673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Röntgenbefund</a:t>
            </a:r>
            <a:endParaRPr lang="de-DE" dirty="0"/>
          </a:p>
        </p:txBody>
      </p:sp>
      <p:sp>
        <p:nvSpPr>
          <p:cNvPr id="3" name="Inhaltsplatzhalter 2"/>
          <p:cNvSpPr>
            <a:spLocks noGrp="1"/>
          </p:cNvSpPr>
          <p:nvPr>
            <p:ph idx="1"/>
          </p:nvPr>
        </p:nvSpPr>
        <p:spPr/>
        <p:txBody>
          <a:bodyPr/>
          <a:lstStyle/>
          <a:p>
            <a:r>
              <a:rPr lang="de-DE" dirty="0"/>
              <a:t>Eine situationsbezogene, medizinisch sinnvolle und adäquate Röntgendiagnostik </a:t>
            </a:r>
            <a:r>
              <a:rPr lang="de-DE" b="1" dirty="0"/>
              <a:t>muss</a:t>
            </a:r>
            <a:r>
              <a:rPr lang="de-DE" dirty="0"/>
              <a:t> vorliegen</a:t>
            </a:r>
            <a:r>
              <a:rPr lang="de-DE" dirty="0" smtClean="0"/>
              <a:t>.</a:t>
            </a:r>
          </a:p>
          <a:p>
            <a:r>
              <a:rPr lang="de-DE" dirty="0" smtClean="0"/>
              <a:t>Zeigen Sie typischer Weise eine Panoramaübersichtsaufnahme und relevante intraorale Röntgenaufnahmen. Es ist sinnvoll Röntgenbefunde auch zu erläutern.</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600696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Diagnosen</a:t>
            </a:r>
            <a:endParaRPr lang="de-DE" dirty="0"/>
          </a:p>
        </p:txBody>
      </p:sp>
      <p:sp>
        <p:nvSpPr>
          <p:cNvPr id="3" name="Inhaltsplatzhalter 2"/>
          <p:cNvSpPr>
            <a:spLocks noGrp="1"/>
          </p:cNvSpPr>
          <p:nvPr>
            <p:ph idx="1"/>
          </p:nvPr>
        </p:nvSpPr>
        <p:spPr>
          <a:xfrm>
            <a:off x="838200" y="1690688"/>
            <a:ext cx="10515600" cy="4351338"/>
          </a:xfrm>
        </p:spPr>
        <p:txBody>
          <a:bodyPr/>
          <a:lstStyle/>
          <a:p>
            <a:r>
              <a:rPr lang="de-DE" dirty="0" smtClean="0"/>
              <a:t>Eine Befunderhebung </a:t>
            </a:r>
            <a:r>
              <a:rPr lang="de-DE" b="1" dirty="0" smtClean="0"/>
              <a:t>muss</a:t>
            </a:r>
            <a:r>
              <a:rPr lang="de-DE" dirty="0" smtClean="0"/>
              <a:t> zu einer oder mehreren Diagnosen führen. Ein wiederholen der Befunde ist zu vermeiden.</a:t>
            </a:r>
          </a:p>
          <a:p>
            <a:r>
              <a:rPr lang="de-DE" dirty="0" smtClean="0"/>
              <a:t>Die Diagnosen sollen allgemein sowie Gebiss- und Zahnbezogen sein.</a:t>
            </a:r>
          </a:p>
          <a:p>
            <a:r>
              <a:rPr lang="de-DE" dirty="0" smtClean="0"/>
              <a:t>Relevanz haben z.B.:</a:t>
            </a:r>
          </a:p>
          <a:p>
            <a:pPr lvl="1">
              <a:buFont typeface="Symbol" panose="05050102010706020507" pitchFamily="18" charset="2"/>
              <a:buChar char="-"/>
            </a:pPr>
            <a:r>
              <a:rPr lang="de-DE" dirty="0" smtClean="0"/>
              <a:t>Klassifikation des Lückengebisses</a:t>
            </a:r>
          </a:p>
          <a:p>
            <a:pPr lvl="1">
              <a:buFont typeface="Symbol" panose="05050102010706020507" pitchFamily="18" charset="2"/>
              <a:buChar char="-"/>
            </a:pPr>
            <a:r>
              <a:rPr lang="de-DE" dirty="0" err="1" smtClean="0"/>
              <a:t>Parodontale</a:t>
            </a:r>
            <a:r>
              <a:rPr lang="de-DE" dirty="0" smtClean="0"/>
              <a:t> und </a:t>
            </a:r>
            <a:r>
              <a:rPr lang="de-DE" dirty="0" err="1" smtClean="0"/>
              <a:t>endodontische</a:t>
            </a:r>
            <a:r>
              <a:rPr lang="de-DE" dirty="0" smtClean="0"/>
              <a:t> Diagnosen, Karies</a:t>
            </a:r>
          </a:p>
          <a:p>
            <a:pPr lvl="1">
              <a:buFont typeface="Symbol" panose="05050102010706020507" pitchFamily="18" charset="2"/>
              <a:buChar char="-"/>
            </a:pPr>
            <a:r>
              <a:rPr lang="de-DE" dirty="0" smtClean="0"/>
              <a:t>Zahnstellung, Okklusion und Artikulation</a:t>
            </a:r>
          </a:p>
          <a:p>
            <a:pPr lvl="1">
              <a:buFont typeface="Symbol" panose="05050102010706020507" pitchFamily="18" charset="2"/>
              <a:buChar char="-"/>
            </a:pPr>
            <a:r>
              <a:rPr lang="de-DE" dirty="0" smtClean="0"/>
              <a:t>Beurteilung des vorhandenen Zahnersatzes und daraus resultierender </a:t>
            </a:r>
            <a:r>
              <a:rPr lang="de-DE" dirty="0" smtClean="0"/>
              <a:t>Versorgungsbedarf</a:t>
            </a:r>
          </a:p>
          <a:p>
            <a:r>
              <a:rPr lang="de-DE" dirty="0" smtClean="0"/>
              <a:t>Sinnvolle Angaben zur </a:t>
            </a:r>
            <a:r>
              <a:rPr lang="de-DE" dirty="0" err="1" smtClean="0"/>
              <a:t>Äthiologie</a:t>
            </a:r>
            <a:r>
              <a:rPr lang="de-DE" dirty="0" smtClean="0"/>
              <a:t> </a:t>
            </a:r>
            <a:endParaRPr lang="de-DE" dirty="0" smtClean="0"/>
          </a:p>
          <a:p>
            <a:pPr lvl="1">
              <a:buFont typeface="Symbol" panose="05050102010706020507" pitchFamily="18" charset="2"/>
              <a:buChar char="-"/>
            </a:pPr>
            <a:endParaRPr lang="de-DE" dirty="0" smtClean="0"/>
          </a:p>
          <a:p>
            <a:pPr lvl="1">
              <a:buFont typeface="Symbol" panose="05050102010706020507" pitchFamily="18" charset="2"/>
              <a:buChar char="-"/>
            </a:pPr>
            <a:endParaRPr lang="de-DE" dirty="0" smtClean="0"/>
          </a:p>
          <a:p>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1330367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Prognose</a:t>
            </a:r>
            <a:endParaRPr lang="de-DE" dirty="0"/>
          </a:p>
        </p:txBody>
      </p:sp>
      <p:sp>
        <p:nvSpPr>
          <p:cNvPr id="3" name="Inhaltsplatzhalter 2"/>
          <p:cNvSpPr>
            <a:spLocks noGrp="1"/>
          </p:cNvSpPr>
          <p:nvPr>
            <p:ph idx="1"/>
          </p:nvPr>
        </p:nvSpPr>
        <p:spPr/>
        <p:txBody>
          <a:bodyPr/>
          <a:lstStyle/>
          <a:p>
            <a:r>
              <a:rPr lang="de-DE" dirty="0" smtClean="0"/>
              <a:t>Die Prognose soll </a:t>
            </a:r>
            <a:r>
              <a:rPr lang="de-DE" dirty="0"/>
              <a:t>sowohl allgemein wie auf den einzelnen Zahn bezogen sein. </a:t>
            </a:r>
            <a:endParaRPr lang="de-DE" dirty="0" smtClean="0"/>
          </a:p>
          <a:p>
            <a:r>
              <a:rPr lang="de-DE" dirty="0" smtClean="0"/>
              <a:t>Dabei </a:t>
            </a:r>
            <a:r>
              <a:rPr lang="de-DE" dirty="0"/>
              <a:t>sind sämtliche Zähne in erhaltungswürdige, zweifelhafte oder nicht erhaltungswürdige Zähne zu kategorisieren</a:t>
            </a:r>
            <a:r>
              <a:rPr lang="de-DE" dirty="0" smtClean="0"/>
              <a:t>. </a:t>
            </a:r>
          </a:p>
          <a:p>
            <a:pPr lvl="1">
              <a:buFont typeface="Symbol" panose="05050102010706020507" pitchFamily="18" charset="2"/>
              <a:buChar char="-"/>
            </a:pPr>
            <a:r>
              <a:rPr lang="de-DE" dirty="0" smtClean="0"/>
              <a:t>Dies kann schön mit dem Ampelschema an einem Röntgenbild dargestellt werden.</a:t>
            </a:r>
            <a:endParaRPr lang="de-DE" dirty="0"/>
          </a:p>
        </p:txBody>
      </p:sp>
      <p:sp>
        <p:nvSpPr>
          <p:cNvPr id="4" name="Rechteck 3"/>
          <p:cNvSpPr/>
          <p:nvPr/>
        </p:nvSpPr>
        <p:spPr>
          <a:xfrm>
            <a:off x="838199" y="5346357"/>
            <a:ext cx="10184027" cy="1200329"/>
          </a:xfrm>
          <a:prstGeom prst="rect">
            <a:avLst/>
          </a:prstGeom>
          <a:solidFill>
            <a:schemeClr val="bg1">
              <a:lumMod val="85000"/>
            </a:schemeClr>
          </a:solidFill>
        </p:spPr>
        <p:txBody>
          <a:bodyPr wrap="square">
            <a:spAutoFit/>
          </a:bodyPr>
          <a:lstStyle/>
          <a:p>
            <a:r>
              <a:rPr lang="de-DE" dirty="0" smtClean="0"/>
              <a:t>Hinweis:</a:t>
            </a:r>
          </a:p>
          <a:p>
            <a:pPr marL="285750" indent="-285750" algn="just">
              <a:buFont typeface="Arial" panose="020B0604020202020204" pitchFamily="34" charset="0"/>
              <a:buChar char="•"/>
            </a:pPr>
            <a:r>
              <a:rPr lang="de-DE" dirty="0" smtClean="0"/>
              <a:t>Die Klassifikation ist für alle Zähne anzugeben.</a:t>
            </a:r>
          </a:p>
          <a:p>
            <a:pPr marL="285750" indent="-285750" algn="just">
              <a:buFont typeface="Arial" panose="020B0604020202020204" pitchFamily="34" charset="0"/>
              <a:buChar char="•"/>
            </a:pPr>
            <a:r>
              <a:rPr lang="de-DE" dirty="0" smtClean="0"/>
              <a:t>Alle therapiebedürftigen Befunde müssen behandelt werden. Eine Fallpräsentation, die sich z.B. nur auf einen Kiefer oder eine Seite bezieht und anderen Behandlungsbedarf außer Acht lässt, ist nicht zulässig.</a:t>
            </a:r>
          </a:p>
        </p:txBody>
      </p:sp>
      <p:pic>
        <p:nvPicPr>
          <p:cNvPr id="5"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27138871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Behandlungsplanung</a:t>
            </a:r>
            <a:endParaRPr lang="de-DE" dirty="0"/>
          </a:p>
        </p:txBody>
      </p:sp>
      <p:sp>
        <p:nvSpPr>
          <p:cNvPr id="3" name="Inhaltsplatzhalter 2"/>
          <p:cNvSpPr>
            <a:spLocks noGrp="1"/>
          </p:cNvSpPr>
          <p:nvPr>
            <p:ph idx="1"/>
          </p:nvPr>
        </p:nvSpPr>
        <p:spPr>
          <a:xfrm>
            <a:off x="838199" y="1825625"/>
            <a:ext cx="10818341" cy="4351338"/>
          </a:xfrm>
        </p:spPr>
        <p:txBody>
          <a:bodyPr>
            <a:normAutofit/>
          </a:bodyPr>
          <a:lstStyle/>
          <a:p>
            <a:r>
              <a:rPr lang="de-DE" dirty="0" smtClean="0"/>
              <a:t>Es müssen verschiedene </a:t>
            </a:r>
            <a:r>
              <a:rPr lang="de-DE" dirty="0"/>
              <a:t>Alternativplanungen</a:t>
            </a:r>
            <a:r>
              <a:rPr lang="de-DE" dirty="0" smtClean="0"/>
              <a:t> dargestellt werden.</a:t>
            </a:r>
          </a:p>
          <a:p>
            <a:pPr lvl="1">
              <a:buFont typeface="Symbol" panose="05050102010706020507" pitchFamily="18" charset="2"/>
              <a:buChar char="-"/>
            </a:pPr>
            <a:r>
              <a:rPr lang="de-DE" dirty="0" smtClean="0"/>
              <a:t>Denken Sie hierbei auch an die Materialfrage.</a:t>
            </a:r>
          </a:p>
          <a:p>
            <a:r>
              <a:rPr lang="de-DE" dirty="0" smtClean="0"/>
              <a:t>Die Alternativplanungen können in Tabellenform, als Screenshots oder als Skizzen gezeigt werden.</a:t>
            </a:r>
          </a:p>
          <a:p>
            <a:r>
              <a:rPr lang="de-DE" dirty="0" smtClean="0"/>
              <a:t>Anhand </a:t>
            </a:r>
            <a:r>
              <a:rPr lang="de-DE" dirty="0"/>
              <a:t>von Vor- und Nachteilen </a:t>
            </a:r>
            <a:r>
              <a:rPr lang="de-DE" dirty="0" smtClean="0"/>
              <a:t>sollten </a:t>
            </a:r>
            <a:r>
              <a:rPr lang="de-DE" dirty="0"/>
              <a:t>Sie </a:t>
            </a:r>
            <a:r>
              <a:rPr lang="de-DE" dirty="0" smtClean="0"/>
              <a:t>Ihre Therapieentscheidung </a:t>
            </a:r>
            <a:r>
              <a:rPr lang="de-DE" dirty="0"/>
              <a:t>begründen</a:t>
            </a:r>
            <a:r>
              <a:rPr lang="de-DE" dirty="0" smtClean="0"/>
              <a:t>.</a:t>
            </a:r>
          </a:p>
          <a:p>
            <a:r>
              <a:rPr lang="de-DE" dirty="0" smtClean="0"/>
              <a:t>Separate Fotos von Planungsmodellen sind nur erforderlich, wenn in diesem Zusammenhang besondere Aspekte dargestellt werden müssen.</a:t>
            </a:r>
          </a:p>
          <a:p>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237132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Behandlungsablauf</a:t>
            </a:r>
            <a:endParaRPr lang="de-DE" dirty="0"/>
          </a:p>
        </p:txBody>
      </p:sp>
      <p:sp>
        <p:nvSpPr>
          <p:cNvPr id="3" name="Inhaltsplatzhalter 2"/>
          <p:cNvSpPr>
            <a:spLocks noGrp="1"/>
          </p:cNvSpPr>
          <p:nvPr>
            <p:ph idx="1"/>
          </p:nvPr>
        </p:nvSpPr>
        <p:spPr>
          <a:xfrm>
            <a:off x="838200" y="1586723"/>
            <a:ext cx="10515600" cy="4351338"/>
          </a:xfrm>
        </p:spPr>
        <p:txBody>
          <a:bodyPr>
            <a:normAutofit fontScale="92500" lnSpcReduction="10000"/>
          </a:bodyPr>
          <a:lstStyle/>
          <a:p>
            <a:r>
              <a:rPr lang="de-DE" dirty="0" smtClean="0"/>
              <a:t>Der Ablauf von ggf. Vorbehandlungen, einer Implantation und die prothetische Versorgung </a:t>
            </a:r>
            <a:r>
              <a:rPr lang="de-DE" b="1" dirty="0" smtClean="0"/>
              <a:t>muss</a:t>
            </a:r>
            <a:r>
              <a:rPr lang="de-DE" dirty="0" smtClean="0"/>
              <a:t> detailliert beschreiben werden. Eine Übersicht kann z.B. in Tabellenform gezeigt werden.</a:t>
            </a:r>
          </a:p>
          <a:p>
            <a:r>
              <a:rPr lang="de-DE" dirty="0" smtClean="0"/>
              <a:t>Besondere Schritte der Vorbehandlung werden zusätzlich bebildert.</a:t>
            </a:r>
          </a:p>
          <a:p>
            <a:r>
              <a:rPr lang="de-DE" dirty="0" smtClean="0"/>
              <a:t>Eine provisorische prothetische Versorgung z.B. nach Zahnextraktion oder eine CMD-Vorbehandlung sind gesondert zu dokumentieren.</a:t>
            </a:r>
          </a:p>
          <a:p>
            <a:r>
              <a:rPr lang="de-DE" dirty="0" smtClean="0"/>
              <a:t>Wenn aus einer Vorbehandlung (z.B. PA-Therapie oder </a:t>
            </a:r>
            <a:r>
              <a:rPr lang="de-DE" dirty="0" smtClean="0"/>
              <a:t>H</a:t>
            </a:r>
            <a:r>
              <a:rPr lang="de-DE" dirty="0" smtClean="0"/>
              <a:t>ygienephase) neue Befunde resultieren, so sollen sie erneut dargestellt werden. </a:t>
            </a:r>
          </a:p>
          <a:p>
            <a:r>
              <a:rPr lang="de-DE" dirty="0" smtClean="0"/>
              <a:t>Wenn inzwischen eine nennenswert andere dentale Situation vorliegt als auf den initialen Fotos gezeigt, sind neue intraorale Fotos sehr wünschenswert.</a:t>
            </a:r>
            <a:endParaRPr lang="de-DE" dirty="0"/>
          </a:p>
        </p:txBody>
      </p:sp>
      <p:sp>
        <p:nvSpPr>
          <p:cNvPr id="4" name="Rechteck 3"/>
          <p:cNvSpPr/>
          <p:nvPr/>
        </p:nvSpPr>
        <p:spPr>
          <a:xfrm>
            <a:off x="838199" y="5725294"/>
            <a:ext cx="10447639" cy="923330"/>
          </a:xfrm>
          <a:prstGeom prst="rect">
            <a:avLst/>
          </a:prstGeom>
          <a:solidFill>
            <a:schemeClr val="bg1">
              <a:lumMod val="85000"/>
            </a:schemeClr>
          </a:solidFill>
        </p:spPr>
        <p:txBody>
          <a:bodyPr wrap="square">
            <a:spAutoFit/>
          </a:bodyPr>
          <a:lstStyle/>
          <a:p>
            <a:r>
              <a:rPr lang="de-DE" dirty="0" smtClean="0"/>
              <a:t>Hinweis:</a:t>
            </a:r>
          </a:p>
          <a:p>
            <a:pPr algn="just"/>
            <a:r>
              <a:rPr lang="de-DE" dirty="0" smtClean="0"/>
              <a:t>Wenn einzelne Abschnitte durch einen anderen Behandler erfolgen (z.B. Implantation, Wurzelbehandlung), machen Sie dies bitte kenntlich.</a:t>
            </a:r>
            <a:endParaRPr lang="de-DE" dirty="0" smtClean="0"/>
          </a:p>
        </p:txBody>
      </p:sp>
      <p:pic>
        <p:nvPicPr>
          <p:cNvPr id="5"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36902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Behandlungsablauf</a:t>
            </a:r>
            <a:endParaRPr lang="de-DE" dirty="0"/>
          </a:p>
        </p:txBody>
      </p:sp>
      <p:sp>
        <p:nvSpPr>
          <p:cNvPr id="3" name="Inhaltsplatzhalter 2"/>
          <p:cNvSpPr>
            <a:spLocks noGrp="1"/>
          </p:cNvSpPr>
          <p:nvPr>
            <p:ph idx="1"/>
          </p:nvPr>
        </p:nvSpPr>
        <p:spPr>
          <a:xfrm>
            <a:off x="838200" y="1693817"/>
            <a:ext cx="10515600" cy="3660778"/>
          </a:xfrm>
        </p:spPr>
        <p:txBody>
          <a:bodyPr>
            <a:normAutofit fontScale="92500" lnSpcReduction="10000"/>
          </a:bodyPr>
          <a:lstStyle/>
          <a:p>
            <a:r>
              <a:rPr lang="de-DE" dirty="0" smtClean="0"/>
              <a:t>Der Ablauf der definitiven prothetischen Versorgung </a:t>
            </a:r>
            <a:r>
              <a:rPr lang="de-DE" b="1" dirty="0" smtClean="0"/>
              <a:t>muss</a:t>
            </a:r>
            <a:r>
              <a:rPr lang="de-DE" dirty="0" smtClean="0"/>
              <a:t> gut nachvollziehbar gezeigt werden. </a:t>
            </a:r>
          </a:p>
          <a:p>
            <a:r>
              <a:rPr lang="de-DE" dirty="0" smtClean="0"/>
              <a:t>Fotos von relevanten Zwischenschritten sind sehr wichtig. Es braucht nicht unbedingt jede einzelne Behandlungssitzung wiedergegeben zu werden. </a:t>
            </a:r>
          </a:p>
          <a:p>
            <a:r>
              <a:rPr lang="de-DE" dirty="0" smtClean="0"/>
              <a:t>Screenshots bei </a:t>
            </a:r>
            <a:r>
              <a:rPr lang="de-DE" dirty="0" err="1" smtClean="0"/>
              <a:t>Intraoralscanns</a:t>
            </a:r>
            <a:r>
              <a:rPr lang="de-DE" dirty="0" smtClean="0"/>
              <a:t> oder aus einer CAD/CAM-Software können schön eingebunden werden.</a:t>
            </a:r>
          </a:p>
          <a:p>
            <a:r>
              <a:rPr lang="de-DE" dirty="0" smtClean="0"/>
              <a:t>Nennen Sie die verwendeten Materialien und Produkte.</a:t>
            </a:r>
          </a:p>
          <a:p>
            <a:r>
              <a:rPr lang="de-DE" dirty="0" smtClean="0"/>
              <a:t>Es muss nachvollziehbar sein, wie die Kieferrelation bei aufgelösten oder nicht vorhandenen Stützzonen ermittelt und übertragen wird.</a:t>
            </a:r>
            <a:endParaRPr lang="de-DE" dirty="0"/>
          </a:p>
        </p:txBody>
      </p:sp>
      <p:sp>
        <p:nvSpPr>
          <p:cNvPr id="4" name="Rechteck 3"/>
          <p:cNvSpPr/>
          <p:nvPr/>
        </p:nvSpPr>
        <p:spPr>
          <a:xfrm>
            <a:off x="838200" y="5453446"/>
            <a:ext cx="10447639" cy="1200329"/>
          </a:xfrm>
          <a:prstGeom prst="rect">
            <a:avLst/>
          </a:prstGeom>
          <a:solidFill>
            <a:schemeClr val="bg1">
              <a:lumMod val="85000"/>
            </a:schemeClr>
          </a:solidFill>
        </p:spPr>
        <p:txBody>
          <a:bodyPr wrap="square">
            <a:spAutoFit/>
          </a:bodyPr>
          <a:lstStyle/>
          <a:p>
            <a:r>
              <a:rPr lang="de-DE" dirty="0" smtClean="0"/>
              <a:t>Hinweis:</a:t>
            </a:r>
          </a:p>
          <a:p>
            <a:pPr marL="285750" indent="-285750" algn="just">
              <a:buFont typeface="Arial" panose="020B0604020202020204" pitchFamily="34" charset="0"/>
              <a:buChar char="•"/>
            </a:pPr>
            <a:r>
              <a:rPr lang="de-DE" dirty="0" smtClean="0"/>
              <a:t>Sie sollten Ihre Material- bzw. Produktwahl im Prüfungsgespräch begründen können.</a:t>
            </a:r>
          </a:p>
          <a:p>
            <a:pPr marL="285750" indent="-285750" algn="just">
              <a:buFont typeface="Arial" panose="020B0604020202020204" pitchFamily="34" charset="0"/>
              <a:buChar char="•"/>
            </a:pPr>
            <a:r>
              <a:rPr lang="de-DE" dirty="0" smtClean="0"/>
              <a:t>Wenn die Behandlung zum Zeitpunkt der Prüfung bereits länger zurückliegt, machen Sie sich bitte mit dem Ablauf und den Entscheidungsprozessen wieder ausreichend vertraut.</a:t>
            </a:r>
          </a:p>
        </p:txBody>
      </p:sp>
      <p:pic>
        <p:nvPicPr>
          <p:cNvPr id="5"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12645671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Eingliederung und Schlussbefund</a:t>
            </a:r>
            <a:endParaRPr lang="de-DE" dirty="0"/>
          </a:p>
        </p:txBody>
      </p:sp>
      <p:sp>
        <p:nvSpPr>
          <p:cNvPr id="3" name="Inhaltsplatzhalter 2"/>
          <p:cNvSpPr>
            <a:spLocks noGrp="1"/>
          </p:cNvSpPr>
          <p:nvPr>
            <p:ph idx="1"/>
          </p:nvPr>
        </p:nvSpPr>
        <p:spPr/>
        <p:txBody>
          <a:bodyPr>
            <a:normAutofit lnSpcReduction="10000"/>
          </a:bodyPr>
          <a:lstStyle/>
          <a:p>
            <a:r>
              <a:rPr lang="de-DE" dirty="0" smtClean="0"/>
              <a:t>Zeigen Sie die fertige prothetische Versorgung anhand von aussagekräftigen intraoralen und ggf. extraoralen Fotos.</a:t>
            </a:r>
          </a:p>
          <a:p>
            <a:r>
              <a:rPr lang="de-DE" dirty="0" smtClean="0"/>
              <a:t>Denken Sie auch an Abbildungen eines herausnehmbaren Zahnersatzes von basal, um z.B. Verankerungselemente zu zeigen.</a:t>
            </a:r>
          </a:p>
          <a:p>
            <a:r>
              <a:rPr lang="de-DE" dirty="0" smtClean="0"/>
              <a:t>Modellfotos des Zahnersatzes sind nur dann sinnvoll, wenn Details dargestellt werden können, die intraoral nicht gut zu sehen sind.</a:t>
            </a:r>
          </a:p>
          <a:p>
            <a:r>
              <a:rPr lang="de-DE" dirty="0" smtClean="0"/>
              <a:t>Zeigen Sie relevante Abschlussbefunde z.B. nach Ausgleich der Okklusion oder Bisshebung.</a:t>
            </a:r>
          </a:p>
          <a:p>
            <a:r>
              <a:rPr lang="de-DE" dirty="0" smtClean="0"/>
              <a:t>Diskutieren Sie den Behandlungserfolg </a:t>
            </a:r>
            <a:r>
              <a:rPr lang="de-DE" dirty="0"/>
              <a:t>(oder Misserfolg) und die weitere Betreuung </a:t>
            </a:r>
            <a:r>
              <a:rPr lang="de-DE" dirty="0" smtClean="0"/>
              <a:t>des Patienten.</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24690006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Posttherapeutischer Befund</a:t>
            </a:r>
            <a:endParaRPr lang="de-DE" dirty="0"/>
          </a:p>
        </p:txBody>
      </p:sp>
      <p:sp>
        <p:nvSpPr>
          <p:cNvPr id="3" name="Inhaltsplatzhalter 2"/>
          <p:cNvSpPr>
            <a:spLocks noGrp="1"/>
          </p:cNvSpPr>
          <p:nvPr>
            <p:ph idx="1"/>
          </p:nvPr>
        </p:nvSpPr>
        <p:spPr/>
        <p:txBody>
          <a:bodyPr/>
          <a:lstStyle/>
          <a:p>
            <a:r>
              <a:rPr lang="de-DE" dirty="0"/>
              <a:t>Bei wenigstens zwei Fällen </a:t>
            </a:r>
            <a:r>
              <a:rPr lang="de-DE" dirty="0" smtClean="0"/>
              <a:t>müssen </a:t>
            </a:r>
            <a:r>
              <a:rPr lang="de-DE" dirty="0"/>
              <a:t>die Spätbefunde nach einem Jahr dokumentiert werden</a:t>
            </a:r>
            <a:r>
              <a:rPr lang="de-DE" dirty="0" smtClean="0"/>
              <a:t>.</a:t>
            </a:r>
          </a:p>
          <a:p>
            <a:r>
              <a:rPr lang="de-DE" dirty="0" smtClean="0"/>
              <a:t>Zeigen Sie aktuelle intraorale Fotos und relevante dentale Befunde.</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38002646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Weitere Hinweise</a:t>
            </a:r>
            <a:endParaRPr lang="de-DE" dirty="0"/>
          </a:p>
        </p:txBody>
      </p:sp>
      <p:sp>
        <p:nvSpPr>
          <p:cNvPr id="3" name="Inhaltsplatzhalter 2"/>
          <p:cNvSpPr>
            <a:spLocks noGrp="1"/>
          </p:cNvSpPr>
          <p:nvPr>
            <p:ph idx="1"/>
          </p:nvPr>
        </p:nvSpPr>
        <p:spPr/>
        <p:txBody>
          <a:bodyPr>
            <a:normAutofit lnSpcReduction="10000"/>
          </a:bodyPr>
          <a:lstStyle/>
          <a:p>
            <a:pPr marL="0" indent="0">
              <a:buNone/>
            </a:pPr>
            <a:r>
              <a:rPr lang="de-DE" dirty="0" smtClean="0"/>
              <a:t>Umgang mit Misserfolgen</a:t>
            </a:r>
          </a:p>
          <a:p>
            <a:r>
              <a:rPr lang="de-DE" dirty="0" smtClean="0"/>
              <a:t>Es darf auftreten, dass während der Behandlung von der ursprünglichen Planung abgewichen werden muss, um auf neu auftretende Befunde zu reagieren. Es darf aber zu Anfang keine Fehlplanung vorliegen.</a:t>
            </a:r>
          </a:p>
          <a:p>
            <a:r>
              <a:rPr lang="de-DE" dirty="0" smtClean="0"/>
              <a:t>Es dürfen während der Behandlung oder während der Nachbeobachtungsphase Komplikationen auftreten. Dann soll das zugehörige Komplikationsmanagement dargestellt werden.</a:t>
            </a:r>
          </a:p>
          <a:p>
            <a:r>
              <a:rPr lang="de-DE" dirty="0" smtClean="0"/>
              <a:t>Ein Patientenfall, bei dem der Zahnersatz nicht eingegliedert werden kann oder sich ein vollständiger Planungsfehler herausstellt, ist nicht geeignet.</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3291907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Strategische Überlegungen I</a:t>
            </a:r>
            <a:endParaRPr lang="de-DE" dirty="0"/>
          </a:p>
        </p:txBody>
      </p:sp>
      <p:sp>
        <p:nvSpPr>
          <p:cNvPr id="3" name="Inhaltsplatzhalter 2"/>
          <p:cNvSpPr>
            <a:spLocks noGrp="1"/>
          </p:cNvSpPr>
          <p:nvPr>
            <p:ph idx="1"/>
          </p:nvPr>
        </p:nvSpPr>
        <p:spPr/>
        <p:txBody>
          <a:bodyPr/>
          <a:lstStyle/>
          <a:p>
            <a:r>
              <a:rPr lang="de-DE" dirty="0" smtClean="0"/>
              <a:t>Mit der Falldokumentation wollen Sie zeigen, dass Sie in der Lage sind, auf dem Niveau einer Spezialistin oder eines Spezialisten für zahnärztliche Prothetik zu behandeln. </a:t>
            </a:r>
          </a:p>
          <a:p>
            <a:r>
              <a:rPr lang="de-DE" dirty="0" smtClean="0"/>
              <a:t>Suchen Sie sich Patientenfälle aus, die mit einem schönen Behandlungsablauf zu einem schönen Ergebnis führen, damit Sie Ihre Fähigkeiten zeigen können. </a:t>
            </a:r>
          </a:p>
          <a:p>
            <a:r>
              <a:rPr lang="de-DE" dirty="0" smtClean="0"/>
              <a:t>Das Management komplizierter Behandlungssituationen ist gut geeignet, die eigenen Fähigkeiten darstellen zu können.</a:t>
            </a:r>
          </a:p>
          <a:p>
            <a:r>
              <a:rPr lang="de-DE" dirty="0" smtClean="0"/>
              <a:t>Vermeiden Sie Patientenfälle, bei </a:t>
            </a:r>
            <a:r>
              <a:rPr lang="de-DE" dirty="0" err="1" smtClean="0"/>
              <a:t>denne</a:t>
            </a:r>
            <a:r>
              <a:rPr lang="de-DE" dirty="0" smtClean="0"/>
              <a:t> Sie kein gutes Bildmaterial haben oder wo Ihnen wichtige Befunde fehlen.</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39697238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Strategische Überlegungen II</a:t>
            </a:r>
            <a:endParaRPr lang="de-DE" dirty="0"/>
          </a:p>
        </p:txBody>
      </p:sp>
      <p:sp>
        <p:nvSpPr>
          <p:cNvPr id="3" name="Inhaltsplatzhalter 2"/>
          <p:cNvSpPr>
            <a:spLocks noGrp="1"/>
          </p:cNvSpPr>
          <p:nvPr>
            <p:ph idx="1"/>
          </p:nvPr>
        </p:nvSpPr>
        <p:spPr>
          <a:xfrm>
            <a:off x="838200" y="1685579"/>
            <a:ext cx="10515600" cy="4351338"/>
          </a:xfrm>
        </p:spPr>
        <p:txBody>
          <a:bodyPr>
            <a:normAutofit lnSpcReduction="10000"/>
          </a:bodyPr>
          <a:lstStyle/>
          <a:p>
            <a:r>
              <a:rPr lang="de-DE" dirty="0" smtClean="0"/>
              <a:t>Fangen Sie begleitend zu einer Behandlung an, die Fallpräsentation aufzubauen und sich mindestens Stichpunkte für die Epikrise aufzuschreiben. </a:t>
            </a:r>
          </a:p>
          <a:p>
            <a:r>
              <a:rPr lang="de-DE" dirty="0" smtClean="0"/>
              <a:t>Während der Behandlung sind Sie mit dem jeweiligen Fall am intensivsten vertraut.</a:t>
            </a:r>
          </a:p>
          <a:p>
            <a:r>
              <a:rPr lang="de-DE" dirty="0" smtClean="0"/>
              <a:t>Fehlende Fotos oder unscharfe Bilder können während der Behandlung größtenteils noch nachgeholt oder wiederholt werden. Wer zu spät mit dem Erstellen der Präsentation beginnt, hat diese Möglichkeit nicht mehr.</a:t>
            </a:r>
          </a:p>
          <a:p>
            <a:r>
              <a:rPr lang="de-DE" dirty="0" smtClean="0"/>
              <a:t>Probieren Sie den Vortrag Ihrer Präsentation aus. Dabei identifizieren Sie Überlängen oder redundante Darstellungen. </a:t>
            </a:r>
            <a:endParaRPr lang="de-DE" dirty="0"/>
          </a:p>
        </p:txBody>
      </p:sp>
      <p:pic>
        <p:nvPicPr>
          <p:cNvPr id="4" name="Bild 1"/>
          <p:cNvPicPr/>
          <p:nvPr/>
        </p:nvPicPr>
        <p:blipFill>
          <a:blip r:embed="rId2">
            <a:extLst>
              <a:ext uri="{28A0092B-C50C-407E-A947-70E740481C1C}">
                <a14:useLocalDpi xmlns:a14="http://schemas.microsoft.com/office/drawing/2010/main" val="0"/>
              </a:ext>
            </a:extLst>
          </a:blip>
          <a:srcRect/>
          <a:stretch>
            <a:fillRect/>
          </a:stretch>
        </p:blipFill>
        <p:spPr bwMode="auto">
          <a:xfrm>
            <a:off x="9414948" y="171193"/>
            <a:ext cx="2390775" cy="1276350"/>
          </a:xfrm>
          <a:prstGeom prst="rect">
            <a:avLst/>
          </a:prstGeom>
          <a:noFill/>
          <a:ln>
            <a:noFill/>
          </a:ln>
        </p:spPr>
      </p:pic>
    </p:spTree>
    <p:extLst>
      <p:ext uri="{BB962C8B-B14F-4D97-AF65-F5344CB8AC3E}">
        <p14:creationId xmlns:p14="http://schemas.microsoft.com/office/powerpoint/2010/main" val="42367182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1230</Words>
  <Application>Microsoft Office PowerPoint</Application>
  <PresentationFormat>Breitbild</PresentationFormat>
  <Paragraphs>105</Paragraphs>
  <Slides>18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Calibri</vt:lpstr>
      <vt:lpstr>Calibri Light</vt:lpstr>
      <vt:lpstr>Symbol</vt:lpstr>
      <vt:lpstr>Office</vt:lpstr>
      <vt:lpstr>Beispielvorlage für die Fallpräsentation für die Spezialistenprüfung der DGPro</vt:lpstr>
      <vt:lpstr>Vorbemerkungen</vt:lpstr>
      <vt:lpstr>Vorbemerkungen</vt:lpstr>
      <vt:lpstr>Fallpräsentation Festsitzender Zahnersatz</vt:lpstr>
      <vt:lpstr>Stellen Sie folgende Punkte dar:</vt:lpstr>
      <vt:lpstr>Befunde</vt:lpstr>
      <vt:lpstr>Funktionsbefund</vt:lpstr>
      <vt:lpstr>Röntgenbefund</vt:lpstr>
      <vt:lpstr>Diagnosen</vt:lpstr>
      <vt:lpstr>Prognose</vt:lpstr>
      <vt:lpstr>Behandlungsplanung</vt:lpstr>
      <vt:lpstr>Behandlungsablauf</vt:lpstr>
      <vt:lpstr>Behandlungsablauf</vt:lpstr>
      <vt:lpstr>Eingliederung und Schlussbefund</vt:lpstr>
      <vt:lpstr>Posttherapeutischer Befund</vt:lpstr>
      <vt:lpstr>Weitere Hinweise</vt:lpstr>
      <vt:lpstr>Strategische Überlegungen I</vt:lpstr>
      <vt:lpstr>Strategische Überlegungen II</vt:lpstr>
    </vt:vector>
  </TitlesOfParts>
  <Company>MHH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Beispielvorlage für die Fallpräsentation für die Spezialistenprüfung der DGPro</dc:title>
  <dc:creator>Eisenburger, Michael Prof. Dr.</dc:creator>
  <cp:lastModifiedBy>Eisenburger, Michael Prof. Dr.</cp:lastModifiedBy>
  <cp:revision>23</cp:revision>
  <dcterms:created xsi:type="dcterms:W3CDTF">2024-01-05T11:59:13Z</dcterms:created>
  <dcterms:modified xsi:type="dcterms:W3CDTF">2024-01-05T16:02:37Z</dcterms:modified>
</cp:coreProperties>
</file>